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58" r:id="rId4"/>
    <p:sldId id="261" r:id="rId5"/>
    <p:sldId id="262" r:id="rId6"/>
    <p:sldId id="263" r:id="rId7"/>
    <p:sldId id="257"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6" d="100"/>
          <a:sy n="96" d="100"/>
        </p:scale>
        <p:origin x="96"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B9D28-3FBF-4356-853A-6EDBDA46DF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BFE91B0E-597A-45DA-96C2-AABC8A03F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18D1FE7-8114-4362-84A7-D79072299E2A}"/>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5" name="Fußzeilenplatzhalter 4">
            <a:extLst>
              <a:ext uri="{FF2B5EF4-FFF2-40B4-BE49-F238E27FC236}">
                <a16:creationId xmlns:a16="http://schemas.microsoft.com/office/drawing/2014/main" id="{B21E1A31-44C0-451E-9B35-A40F16AED5E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1642D36-F242-44A4-869C-7BB16D1A9CC7}"/>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414372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9CE84-0677-4FD9-9BD3-4BD3565BB9E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DFDF0D69-2A03-4AF5-B51C-56620671E43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5F56828-9265-400F-9143-893E13325023}"/>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5" name="Fußzeilenplatzhalter 4">
            <a:extLst>
              <a:ext uri="{FF2B5EF4-FFF2-40B4-BE49-F238E27FC236}">
                <a16:creationId xmlns:a16="http://schemas.microsoft.com/office/drawing/2014/main" id="{C646BD24-DC55-403D-8BF8-D89FD56BD85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7491AAE-6B2D-441B-AEFD-9D70775CA419}"/>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13254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5CB5BEF-374C-41DA-A601-08F2CA867B7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0C2A628D-A1B2-4C4B-8AE4-DB7F4A24410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06E879E-A3A6-4240-BD41-B05D9F2DC014}"/>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5" name="Fußzeilenplatzhalter 4">
            <a:extLst>
              <a:ext uri="{FF2B5EF4-FFF2-40B4-BE49-F238E27FC236}">
                <a16:creationId xmlns:a16="http://schemas.microsoft.com/office/drawing/2014/main" id="{45B358B0-8991-40C9-AFB5-48D7441C411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826BD9-27AF-44AF-85A5-234F2E8EE583}"/>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409338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CDDA2-70BF-4E7D-8872-1FF81F588AB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6D0AB68-6145-430F-9EDB-B392061320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6CD7806-7567-4EB3-9623-16207F58F31D}"/>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5" name="Fußzeilenplatzhalter 4">
            <a:extLst>
              <a:ext uri="{FF2B5EF4-FFF2-40B4-BE49-F238E27FC236}">
                <a16:creationId xmlns:a16="http://schemas.microsoft.com/office/drawing/2014/main" id="{46BD52F6-D6B7-4C6E-8EF2-511C68E1BC5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4FA517E-D336-4464-9824-6F0B6A295139}"/>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284799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91048-3F5A-4E6E-B172-29DCF5A4784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9A082BF-1D25-4090-B409-B1C7935AD4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3705DD1-18D3-4DAA-BDB9-892413249854}"/>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5" name="Fußzeilenplatzhalter 4">
            <a:extLst>
              <a:ext uri="{FF2B5EF4-FFF2-40B4-BE49-F238E27FC236}">
                <a16:creationId xmlns:a16="http://schemas.microsoft.com/office/drawing/2014/main" id="{C0DE98FB-5779-4BA3-9D5B-FF52FFA1A1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B160060-7B15-4822-9CE4-BFAB9CE41C47}"/>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4122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6E3C1-1E24-47B0-BB06-8EF046CBB12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4B4FE56-850B-4419-B82A-DDF6B979C7F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BDA8CBE-E79A-45F0-BB2C-21124399627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AAF47D3-BD6E-4D22-9C61-C74B1B48BD21}"/>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6" name="Fußzeilenplatzhalter 5">
            <a:extLst>
              <a:ext uri="{FF2B5EF4-FFF2-40B4-BE49-F238E27FC236}">
                <a16:creationId xmlns:a16="http://schemas.microsoft.com/office/drawing/2014/main" id="{9E5BBE26-219A-479B-B3A0-91F4CD63721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1E183A8-5381-428B-8B29-767B0303ADCE}"/>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426809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E430E-004B-4766-919A-A5BB57654E2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15AABA0-B7AC-43D2-8932-BF64D8348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3EC47DB-2FA8-483E-A6F8-7FC7C482706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FCC2B24-22E4-4AD6-B536-DB13EE2B3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EC7A083-46CC-4C7C-8558-043518B4C33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EF84943-CED7-4BFC-A954-CDDE6C310932}"/>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8" name="Fußzeilenplatzhalter 7">
            <a:extLst>
              <a:ext uri="{FF2B5EF4-FFF2-40B4-BE49-F238E27FC236}">
                <a16:creationId xmlns:a16="http://schemas.microsoft.com/office/drawing/2014/main" id="{295D36B1-4CCF-4053-A1C1-094F3EA263B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390E0C5-C425-4947-B71F-9DA9C9909DAC}"/>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86938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2FDA0-4E9E-4F77-B58E-0B15DFEC718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05964B3F-0AB0-407E-A385-8C77888935C0}"/>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4" name="Fußzeilenplatzhalter 3">
            <a:extLst>
              <a:ext uri="{FF2B5EF4-FFF2-40B4-BE49-F238E27FC236}">
                <a16:creationId xmlns:a16="http://schemas.microsoft.com/office/drawing/2014/main" id="{9C898185-A959-4D6D-8ACD-01ADD9A81EA2}"/>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1C00A79A-7F65-441E-BB62-0E659950F31A}"/>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207973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3BC1DFE-4DF6-4069-9C6E-C46B03A66357}"/>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3" name="Fußzeilenplatzhalter 2">
            <a:extLst>
              <a:ext uri="{FF2B5EF4-FFF2-40B4-BE49-F238E27FC236}">
                <a16:creationId xmlns:a16="http://schemas.microsoft.com/office/drawing/2014/main" id="{5E85B6E5-F9B8-44F1-85CD-0A9215A38B4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53FF1EC-63CC-4183-9617-C5EBA95B6DE7}"/>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340454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B386F-4C23-4373-B50E-CDBB9D5AEA6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2615635-4CCA-41BF-ACE4-97D246AC8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8412569-C0BF-4A0C-8EBF-9D42A1870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CACADAC-88A6-4E80-B477-8E330E525F0C}"/>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6" name="Fußzeilenplatzhalter 5">
            <a:extLst>
              <a:ext uri="{FF2B5EF4-FFF2-40B4-BE49-F238E27FC236}">
                <a16:creationId xmlns:a16="http://schemas.microsoft.com/office/drawing/2014/main" id="{A163C0BA-C4B9-4B08-B11D-834B0DDA489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5BAE8B0-FE6F-4069-88B6-2FE303325AB0}"/>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152008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ED38B-E576-40A0-8555-15284B9BA2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F9B3AC3F-0D4E-4F85-975F-F77C9E379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F82F4-4F46-4431-9D79-9A4A4476B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B2502E-A53E-40B8-87AF-CD00810AA596}"/>
              </a:ext>
            </a:extLst>
          </p:cNvPr>
          <p:cNvSpPr>
            <a:spLocks noGrp="1"/>
          </p:cNvSpPr>
          <p:nvPr>
            <p:ph type="dt" sz="half" idx="10"/>
          </p:nvPr>
        </p:nvSpPr>
        <p:spPr/>
        <p:txBody>
          <a:bodyPr/>
          <a:lstStyle/>
          <a:p>
            <a:fld id="{EB035483-5369-49A3-B3D8-66D3C190BB18}" type="datetimeFigureOut">
              <a:rPr lang="de-AT" smtClean="0"/>
              <a:t>16.01.2020</a:t>
            </a:fld>
            <a:endParaRPr lang="de-AT"/>
          </a:p>
        </p:txBody>
      </p:sp>
      <p:sp>
        <p:nvSpPr>
          <p:cNvPr id="6" name="Fußzeilenplatzhalter 5">
            <a:extLst>
              <a:ext uri="{FF2B5EF4-FFF2-40B4-BE49-F238E27FC236}">
                <a16:creationId xmlns:a16="http://schemas.microsoft.com/office/drawing/2014/main" id="{1D444FD3-D311-4A0B-9F84-44434B6B676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5A929C5-00DC-4C54-AD2C-6B77F1645EBF}"/>
              </a:ext>
            </a:extLst>
          </p:cNvPr>
          <p:cNvSpPr>
            <a:spLocks noGrp="1"/>
          </p:cNvSpPr>
          <p:nvPr>
            <p:ph type="sldNum" sz="quarter" idx="12"/>
          </p:nvPr>
        </p:nvSpPr>
        <p:spPr/>
        <p:txBody>
          <a:bodyPr/>
          <a:lstStyle/>
          <a:p>
            <a:fld id="{1D6B1399-644F-42B9-AAC0-32E80A85C491}" type="slidenum">
              <a:rPr lang="de-AT" smtClean="0"/>
              <a:t>‹Nr.›</a:t>
            </a:fld>
            <a:endParaRPr lang="de-AT"/>
          </a:p>
        </p:txBody>
      </p:sp>
    </p:spTree>
    <p:extLst>
      <p:ext uri="{BB962C8B-B14F-4D97-AF65-F5344CB8AC3E}">
        <p14:creationId xmlns:p14="http://schemas.microsoft.com/office/powerpoint/2010/main" val="72306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6808050-265F-49F4-878B-B0493F4E3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1EFE4981-1525-4275-B47F-3315A6DB6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D6F9E86-9B20-4E54-B198-D0A112E33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35483-5369-49A3-B3D8-66D3C190BB18}" type="datetimeFigureOut">
              <a:rPr lang="de-AT" smtClean="0"/>
              <a:t>16.01.2020</a:t>
            </a:fld>
            <a:endParaRPr lang="de-AT"/>
          </a:p>
        </p:txBody>
      </p:sp>
      <p:sp>
        <p:nvSpPr>
          <p:cNvPr id="5" name="Fußzeilenplatzhalter 4">
            <a:extLst>
              <a:ext uri="{FF2B5EF4-FFF2-40B4-BE49-F238E27FC236}">
                <a16:creationId xmlns:a16="http://schemas.microsoft.com/office/drawing/2014/main" id="{99C2AB53-6CDA-4734-9353-EEBF45F8C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69E527D0-AE5E-4AAC-9FCF-5DD2C6689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B1399-644F-42B9-AAC0-32E80A85C491}" type="slidenum">
              <a:rPr lang="de-AT" smtClean="0"/>
              <a:t>‹Nr.›</a:t>
            </a:fld>
            <a:endParaRPr lang="de-AT"/>
          </a:p>
        </p:txBody>
      </p:sp>
    </p:spTree>
    <p:extLst>
      <p:ext uri="{BB962C8B-B14F-4D97-AF65-F5344CB8AC3E}">
        <p14:creationId xmlns:p14="http://schemas.microsoft.com/office/powerpoint/2010/main" val="110425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Tote_Zone" TargetMode="External"/><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e.wikipedia.org/wiki/Ionosph%C3%A4re#E-Schicht" TargetMode="External"/><Relationship Id="rId2" Type="http://schemas.openxmlformats.org/officeDocument/2006/relationships/hyperlink" Target="https://de.wikipedia.org/wiki/Ionosph%C3%A4re" TargetMode="External"/><Relationship Id="rId1" Type="http://schemas.openxmlformats.org/officeDocument/2006/relationships/slideLayout" Target="../slideLayouts/slideLayout7.xml"/><Relationship Id="rId6" Type="http://schemas.openxmlformats.org/officeDocument/2006/relationships/hyperlink" Target="https://de.wikipedia.org/wiki/2-Meter-Band" TargetMode="External"/><Relationship Id="rId5" Type="http://schemas.openxmlformats.org/officeDocument/2006/relationships/hyperlink" Target="https://de.wikipedia.org/wiki/Maximum_Usable_Frequency" TargetMode="External"/><Relationship Id="rId4" Type="http://schemas.openxmlformats.org/officeDocument/2006/relationships/hyperlink" Target="https://de.wikipedia.org/wiki/Sporadic-E#cite_note-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vhfdx.e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B600ED-DB87-43C7-8F52-5B0C022FB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35" y="793375"/>
            <a:ext cx="9940066" cy="5591287"/>
          </a:xfrm>
          <a:prstGeom prst="rect">
            <a:avLst/>
          </a:prstGeom>
        </p:spPr>
      </p:pic>
      <p:sp>
        <p:nvSpPr>
          <p:cNvPr id="4" name="Textfeld 3">
            <a:extLst>
              <a:ext uri="{FF2B5EF4-FFF2-40B4-BE49-F238E27FC236}">
                <a16:creationId xmlns:a16="http://schemas.microsoft.com/office/drawing/2014/main" id="{F2900919-48EE-49EB-81A1-B61A83BCF82C}"/>
              </a:ext>
            </a:extLst>
          </p:cNvPr>
          <p:cNvSpPr txBox="1"/>
          <p:nvPr/>
        </p:nvSpPr>
        <p:spPr>
          <a:xfrm>
            <a:off x="1688944" y="946674"/>
            <a:ext cx="3485477" cy="1200329"/>
          </a:xfrm>
          <a:prstGeom prst="rect">
            <a:avLst/>
          </a:prstGeom>
          <a:solidFill>
            <a:schemeClr val="bg1"/>
          </a:solidFill>
        </p:spPr>
        <p:txBody>
          <a:bodyPr wrap="square" rtlCol="0">
            <a:spAutoFit/>
          </a:bodyPr>
          <a:lstStyle/>
          <a:p>
            <a:r>
              <a:rPr lang="de-AT" sz="2400" b="1" i="1" dirty="0"/>
              <a:t>OE 5 JEL  Hans</a:t>
            </a:r>
          </a:p>
          <a:p>
            <a:r>
              <a:rPr lang="de-AT" sz="2400" b="1" i="1" dirty="0"/>
              <a:t>Seit 1972 Amateurfunker</a:t>
            </a:r>
          </a:p>
          <a:p>
            <a:r>
              <a:rPr lang="de-AT" sz="2400" b="1" i="1" dirty="0"/>
              <a:t>64 Jahre</a:t>
            </a:r>
          </a:p>
        </p:txBody>
      </p:sp>
    </p:spTree>
    <p:extLst>
      <p:ext uri="{BB962C8B-B14F-4D97-AF65-F5344CB8AC3E}">
        <p14:creationId xmlns:p14="http://schemas.microsoft.com/office/powerpoint/2010/main" val="302728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F8ACF50-918D-4D75-96C7-23DFFDD79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feld 5">
            <a:extLst>
              <a:ext uri="{FF2B5EF4-FFF2-40B4-BE49-F238E27FC236}">
                <a16:creationId xmlns:a16="http://schemas.microsoft.com/office/drawing/2014/main" id="{119F887C-1F15-4E8A-A4AE-899088E57FE6}"/>
              </a:ext>
            </a:extLst>
          </p:cNvPr>
          <p:cNvSpPr txBox="1"/>
          <p:nvPr/>
        </p:nvSpPr>
        <p:spPr>
          <a:xfrm>
            <a:off x="8595360" y="4679576"/>
            <a:ext cx="3033657" cy="1047937"/>
          </a:xfrm>
          <a:prstGeom prst="rect">
            <a:avLst/>
          </a:prstGeom>
          <a:noFill/>
        </p:spPr>
        <p:txBody>
          <a:bodyPr wrap="square" rtlCol="0">
            <a:spAutoFit/>
          </a:bodyPr>
          <a:lstStyle/>
          <a:p>
            <a:r>
              <a:rPr lang="de-AT" sz="6000" dirty="0">
                <a:solidFill>
                  <a:schemeClr val="bg1"/>
                </a:solidFill>
              </a:rPr>
              <a:t>JN78dd</a:t>
            </a:r>
          </a:p>
        </p:txBody>
      </p:sp>
    </p:spTree>
    <p:extLst>
      <p:ext uri="{BB962C8B-B14F-4D97-AF65-F5344CB8AC3E}">
        <p14:creationId xmlns:p14="http://schemas.microsoft.com/office/powerpoint/2010/main" val="319671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EFFC4AF-152E-4AE7-84AE-FBC2627FFE9D}"/>
              </a:ext>
            </a:extLst>
          </p:cNvPr>
          <p:cNvPicPr>
            <a:picLocks noChangeAspect="1"/>
          </p:cNvPicPr>
          <p:nvPr/>
        </p:nvPicPr>
        <p:blipFill>
          <a:blip r:embed="rId2"/>
          <a:stretch>
            <a:fillRect/>
          </a:stretch>
        </p:blipFill>
        <p:spPr>
          <a:xfrm>
            <a:off x="1524000" y="-1"/>
            <a:ext cx="9144000" cy="6858001"/>
          </a:xfrm>
          <a:prstGeom prst="rect">
            <a:avLst/>
          </a:prstGeom>
        </p:spPr>
      </p:pic>
    </p:spTree>
    <p:extLst>
      <p:ext uri="{BB962C8B-B14F-4D97-AF65-F5344CB8AC3E}">
        <p14:creationId xmlns:p14="http://schemas.microsoft.com/office/powerpoint/2010/main" val="138167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2034ACB-5A66-4599-BE44-08C306D36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594" y="643224"/>
            <a:ext cx="7820811" cy="3910406"/>
          </a:xfrm>
          <a:prstGeom prst="rect">
            <a:avLst/>
          </a:prstGeom>
        </p:spPr>
      </p:pic>
      <p:sp>
        <p:nvSpPr>
          <p:cNvPr id="4" name="Rechteck 3">
            <a:extLst>
              <a:ext uri="{FF2B5EF4-FFF2-40B4-BE49-F238E27FC236}">
                <a16:creationId xmlns:a16="http://schemas.microsoft.com/office/drawing/2014/main" id="{70098900-67E2-4864-9E3D-8E6535F68671}"/>
              </a:ext>
            </a:extLst>
          </p:cNvPr>
          <p:cNvSpPr/>
          <p:nvPr/>
        </p:nvSpPr>
        <p:spPr>
          <a:xfrm>
            <a:off x="1075760" y="4948523"/>
            <a:ext cx="10252038" cy="1200329"/>
          </a:xfrm>
          <a:prstGeom prst="rect">
            <a:avLst/>
          </a:prstGeom>
        </p:spPr>
        <p:txBody>
          <a:bodyPr wrap="square">
            <a:spAutoFit/>
          </a:bodyPr>
          <a:lstStyle/>
          <a:p>
            <a:r>
              <a:rPr lang="de-AT" b="0" i="0" u="none" strike="noStrike" dirty="0">
                <a:solidFill>
                  <a:srgbClr val="222222"/>
                </a:solidFill>
                <a:effectLst/>
                <a:latin typeface="Arial" panose="020B0604020202020204" pitchFamily="34" charset="0"/>
              </a:rPr>
              <a:t>Normalerweise passieren Funksignale oberhalb der normalen Grenzfrequenz der E-Schicht (</a:t>
            </a:r>
            <a:r>
              <a:rPr lang="de-AT" b="0" i="0" u="none" strike="noStrike" dirty="0">
                <a:solidFill>
                  <a:srgbClr val="FF0000"/>
                </a:solidFill>
                <a:effectLst/>
                <a:latin typeface="Arial" panose="020B0604020202020204" pitchFamily="34" charset="0"/>
              </a:rPr>
              <a:t>rot</a:t>
            </a:r>
            <a:r>
              <a:rPr lang="de-AT" b="0" i="0" u="none" strike="noStrike" dirty="0">
                <a:solidFill>
                  <a:srgbClr val="222222"/>
                </a:solidFill>
                <a:effectLst/>
                <a:latin typeface="Arial" panose="020B0604020202020204" pitchFamily="34" charset="0"/>
              </a:rPr>
              <a:t>) diese. Während eines sporadischen E-Ereignisses werden die Signale (</a:t>
            </a:r>
            <a:r>
              <a:rPr lang="de-AT" b="0" i="0" u="none" strike="noStrike" dirty="0">
                <a:solidFill>
                  <a:srgbClr val="0000FF"/>
                </a:solidFill>
                <a:effectLst/>
                <a:latin typeface="Arial" panose="020B0604020202020204" pitchFamily="34" charset="0"/>
              </a:rPr>
              <a:t>blau</a:t>
            </a:r>
            <a:r>
              <a:rPr lang="de-AT" b="0" i="0" u="none" strike="noStrike" dirty="0">
                <a:solidFill>
                  <a:srgbClr val="222222"/>
                </a:solidFill>
                <a:effectLst/>
                <a:latin typeface="Arial" panose="020B0604020202020204" pitchFamily="34" charset="0"/>
              </a:rPr>
              <a:t>) entweder ganz oder teilweise in der E-Schicht gebrochen, was Weitbereichsverbindungen verschlechtert, aber für besseren Empfang innerhalb der Erstsprungzone bzw. </a:t>
            </a:r>
            <a:r>
              <a:rPr lang="de-AT" b="0" i="0" u="none" strike="noStrike" dirty="0">
                <a:solidFill>
                  <a:srgbClr val="0645AD"/>
                </a:solidFill>
                <a:effectLst/>
                <a:latin typeface="Arial" panose="020B0604020202020204" pitchFamily="34" charset="0"/>
                <a:hlinkClick r:id="rId3" tooltip="Tote Zone"/>
              </a:rPr>
              <a:t>Toten Zone</a:t>
            </a:r>
            <a:r>
              <a:rPr lang="de-AT" dirty="0">
                <a:solidFill>
                  <a:srgbClr val="0645AD"/>
                </a:solidFill>
                <a:latin typeface="Arial" panose="020B0604020202020204" pitchFamily="34" charset="0"/>
              </a:rPr>
              <a:t>.</a:t>
            </a:r>
            <a:endParaRPr lang="de-AT" dirty="0"/>
          </a:p>
        </p:txBody>
      </p:sp>
      <p:cxnSp>
        <p:nvCxnSpPr>
          <p:cNvPr id="5" name="Gerader Verbinder 4">
            <a:extLst>
              <a:ext uri="{FF2B5EF4-FFF2-40B4-BE49-F238E27FC236}">
                <a16:creationId xmlns:a16="http://schemas.microsoft.com/office/drawing/2014/main" id="{9215128D-AC5C-4E2C-AB92-C3BF27A32E66}"/>
              </a:ext>
            </a:extLst>
          </p:cNvPr>
          <p:cNvCxnSpPr>
            <a:cxnSpLocks/>
          </p:cNvCxnSpPr>
          <p:nvPr/>
        </p:nvCxnSpPr>
        <p:spPr>
          <a:xfrm flipV="1">
            <a:off x="6698974" y="2196548"/>
            <a:ext cx="735496" cy="6659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9F15421-F146-41EB-B81E-AED027F09BD2}"/>
              </a:ext>
            </a:extLst>
          </p:cNvPr>
          <p:cNvCxnSpPr>
            <a:cxnSpLocks/>
          </p:cNvCxnSpPr>
          <p:nvPr/>
        </p:nvCxnSpPr>
        <p:spPr>
          <a:xfrm>
            <a:off x="7424530" y="2216426"/>
            <a:ext cx="1391479" cy="134178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66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647275-5DEC-4D4C-ADBA-90ED0AE3433F}"/>
              </a:ext>
            </a:extLst>
          </p:cNvPr>
          <p:cNvSpPr/>
          <p:nvPr/>
        </p:nvSpPr>
        <p:spPr>
          <a:xfrm>
            <a:off x="204395" y="181312"/>
            <a:ext cx="11779624" cy="6232475"/>
          </a:xfrm>
          <a:prstGeom prst="rect">
            <a:avLst/>
          </a:prstGeom>
        </p:spPr>
        <p:txBody>
          <a:bodyPr wrap="square">
            <a:spAutoFit/>
          </a:bodyPr>
          <a:lstStyle/>
          <a:p>
            <a:pPr algn="just"/>
            <a:r>
              <a:rPr lang="de-AT" sz="2100" b="0" i="0" u="none" strike="noStrike" dirty="0">
                <a:solidFill>
                  <a:srgbClr val="222222"/>
                </a:solidFill>
                <a:effectLst/>
                <a:latin typeface="Arial" panose="020B0604020202020204" pitchFamily="34" charset="0"/>
              </a:rPr>
              <a:t>Als </a:t>
            </a:r>
            <a:r>
              <a:rPr lang="de-AT" sz="2100" b="1" i="0" u="none" strike="noStrike" dirty="0">
                <a:solidFill>
                  <a:srgbClr val="222222"/>
                </a:solidFill>
                <a:effectLst/>
                <a:latin typeface="Arial" panose="020B0604020202020204" pitchFamily="34" charset="0"/>
              </a:rPr>
              <a:t>sporadische E-Schicht</a:t>
            </a:r>
            <a:r>
              <a:rPr lang="de-AT" sz="2100" b="0" i="0" u="none" strike="noStrike" dirty="0">
                <a:solidFill>
                  <a:srgbClr val="222222"/>
                </a:solidFill>
                <a:effectLst/>
                <a:latin typeface="Arial" panose="020B0604020202020204" pitchFamily="34" charset="0"/>
              </a:rPr>
              <a:t> (</a:t>
            </a:r>
            <a:r>
              <a:rPr lang="de-AT" sz="2100" b="0" i="0" u="none" strike="noStrike" dirty="0" err="1">
                <a:solidFill>
                  <a:srgbClr val="222222"/>
                </a:solidFill>
                <a:effectLst/>
                <a:latin typeface="Arial" panose="020B0604020202020204" pitchFamily="34" charset="0"/>
              </a:rPr>
              <a:t>Sporadic</a:t>
            </a:r>
            <a:r>
              <a:rPr lang="de-AT" sz="2100" b="0" i="0" u="none" strike="noStrike" dirty="0">
                <a:solidFill>
                  <a:srgbClr val="222222"/>
                </a:solidFill>
                <a:effectLst/>
                <a:latin typeface="Arial" panose="020B0604020202020204" pitchFamily="34" charset="0"/>
              </a:rPr>
              <a:t>-E, E</a:t>
            </a:r>
            <a:r>
              <a:rPr lang="de-AT" sz="2100" b="0" i="0" u="none" strike="noStrike" baseline="-25000" dirty="0">
                <a:solidFill>
                  <a:srgbClr val="222222"/>
                </a:solidFill>
                <a:effectLst/>
                <a:latin typeface="Arial" panose="020B0604020202020204" pitchFamily="34" charset="0"/>
              </a:rPr>
              <a:t>s</a:t>
            </a:r>
            <a:r>
              <a:rPr lang="de-AT" sz="2100" b="0" i="0" u="none" strike="noStrike" dirty="0">
                <a:solidFill>
                  <a:srgbClr val="222222"/>
                </a:solidFill>
                <a:effectLst/>
                <a:latin typeface="Arial" panose="020B0604020202020204" pitchFamily="34" charset="0"/>
              </a:rPr>
              <a:t>) werden wolkenartige Gebiete hoher Ionisierung in der </a:t>
            </a:r>
            <a:r>
              <a:rPr lang="de-AT" sz="2100" b="0" i="0" u="none" strike="noStrike" dirty="0">
                <a:solidFill>
                  <a:srgbClr val="0645AD"/>
                </a:solidFill>
                <a:effectLst/>
                <a:latin typeface="Arial" panose="020B0604020202020204" pitchFamily="34" charset="0"/>
                <a:hlinkClick r:id="rId2" tooltip="Ionosphäre"/>
              </a:rPr>
              <a:t>Ionosphäre</a:t>
            </a:r>
            <a:r>
              <a:rPr lang="de-AT" sz="2100" b="0" i="0" u="none" strike="noStrike" dirty="0">
                <a:solidFill>
                  <a:srgbClr val="222222"/>
                </a:solidFill>
                <a:effectLst/>
                <a:latin typeface="Arial" panose="020B0604020202020204" pitchFamily="34" charset="0"/>
              </a:rPr>
              <a:t> in Höhe der </a:t>
            </a:r>
            <a:r>
              <a:rPr lang="de-AT" sz="2100" b="0" i="0" u="none" strike="noStrike" dirty="0">
                <a:solidFill>
                  <a:srgbClr val="0645AD"/>
                </a:solidFill>
                <a:effectLst/>
                <a:latin typeface="Arial" panose="020B0604020202020204" pitchFamily="34" charset="0"/>
                <a:hlinkClick r:id="rId3" tooltip="Ionosphäre"/>
              </a:rPr>
              <a:t>E-Schicht</a:t>
            </a:r>
            <a:r>
              <a:rPr lang="de-AT" sz="2100" b="0" i="0" u="none" strike="noStrike" dirty="0">
                <a:solidFill>
                  <a:srgbClr val="222222"/>
                </a:solidFill>
                <a:effectLst/>
                <a:latin typeface="Arial" panose="020B0604020202020204" pitchFamily="34" charset="0"/>
              </a:rPr>
              <a:t> bezeichnet. Die sporadische E-Schicht tritt unregelmäßig und nicht vorhersehbar auf, allerdings vorzugsweise in den Monaten Mai bis Juli (in der nördlichen Hemisphäre) und tagsüber, also zu Zeiten von allgemein relativ hoher Ionisierung. Als Ursache für die E</a:t>
            </a:r>
            <a:r>
              <a:rPr lang="de-AT" sz="2100" b="0" i="0" u="none" strike="noStrike" baseline="-25000" dirty="0">
                <a:solidFill>
                  <a:srgbClr val="222222"/>
                </a:solidFill>
                <a:effectLst/>
                <a:latin typeface="Arial" panose="020B0604020202020204" pitchFamily="34" charset="0"/>
              </a:rPr>
              <a:t>s</a:t>
            </a:r>
            <a:r>
              <a:rPr lang="de-AT" sz="2100" b="0" i="0" u="none" strike="noStrike" dirty="0">
                <a:solidFill>
                  <a:srgbClr val="222222"/>
                </a:solidFill>
                <a:effectLst/>
                <a:latin typeface="Arial" panose="020B0604020202020204" pitchFamily="34" charset="0"/>
              </a:rPr>
              <a:t>-Bildung werden Windscherungen in der entsprechenden Höhe und Metalleinträge durch Meteore diskutiert</a:t>
            </a:r>
            <a:r>
              <a:rPr lang="de-AT" sz="2100" b="0" i="0" u="none" strike="noStrike" baseline="30000" dirty="0">
                <a:solidFill>
                  <a:srgbClr val="0645AD"/>
                </a:solidFill>
                <a:effectLst/>
                <a:latin typeface="Arial" panose="020B0604020202020204" pitchFamily="34" charset="0"/>
                <a:hlinkClick r:id="rId4"/>
              </a:rPr>
              <a:t>[1]</a:t>
            </a:r>
            <a:r>
              <a:rPr lang="de-AT" sz="2100" b="0" i="0" u="none" strike="noStrike" dirty="0">
                <a:solidFill>
                  <a:srgbClr val="222222"/>
                </a:solidFill>
                <a:effectLst/>
                <a:latin typeface="Arial" panose="020B0604020202020204" pitchFamily="34" charset="0"/>
              </a:rPr>
              <a:t>. </a:t>
            </a:r>
          </a:p>
          <a:p>
            <a:pPr algn="just"/>
            <a:r>
              <a:rPr lang="de-AT" sz="2100" b="0" i="0" u="none" strike="noStrike" dirty="0">
                <a:solidFill>
                  <a:srgbClr val="222222"/>
                </a:solidFill>
                <a:effectLst/>
                <a:latin typeface="Arial" panose="020B0604020202020204" pitchFamily="34" charset="0"/>
              </a:rPr>
              <a:t>Die Auswirkungen auf den Kurzwellen-Funkverkehr sehen wie folgt aus: </a:t>
            </a:r>
          </a:p>
          <a:p>
            <a:pPr algn="just">
              <a:buFont typeface="Arial" panose="020B0604020202020204" pitchFamily="34" charset="0"/>
              <a:buChar char="•"/>
            </a:pPr>
            <a:r>
              <a:rPr lang="de-AT" sz="2100" b="0" i="0" u="none" strike="noStrike" dirty="0">
                <a:solidFill>
                  <a:srgbClr val="222222"/>
                </a:solidFill>
                <a:effectLst/>
                <a:latin typeface="Arial" panose="020B0604020202020204" pitchFamily="34" charset="0"/>
              </a:rPr>
              <a:t>Auf hohen Frequenzen, auf denen unter normalen Bedingungen keine (oder nur schwache) Signale zu vernehmen sind, tauchen plötzlich sehr starke Signale, vorzugsweise aus Entfernungen von einigen hundert km bis zu 2300 km (erster Hop) auf,</a:t>
            </a:r>
          </a:p>
          <a:p>
            <a:pPr algn="just">
              <a:buFont typeface="Arial" panose="020B0604020202020204" pitchFamily="34" charset="0"/>
              <a:buChar char="•"/>
            </a:pPr>
            <a:r>
              <a:rPr lang="de-AT" sz="2100" b="0" i="0" u="none" strike="noStrike" dirty="0">
                <a:solidFill>
                  <a:srgbClr val="222222"/>
                </a:solidFill>
                <a:effectLst/>
                <a:latin typeface="Arial" panose="020B0604020202020204" pitchFamily="34" charset="0"/>
              </a:rPr>
              <a:t>Auf mittleren Frequenzen führt </a:t>
            </a:r>
            <a:r>
              <a:rPr lang="de-AT" sz="2100" b="0" i="0" u="none" strike="noStrike" dirty="0" err="1">
                <a:solidFill>
                  <a:srgbClr val="222222"/>
                </a:solidFill>
                <a:effectLst/>
                <a:latin typeface="Arial" panose="020B0604020202020204" pitchFamily="34" charset="0"/>
              </a:rPr>
              <a:t>Sporadic</a:t>
            </a:r>
            <a:r>
              <a:rPr lang="de-AT" sz="2100" b="0" i="0" u="none" strike="noStrike" dirty="0">
                <a:solidFill>
                  <a:srgbClr val="222222"/>
                </a:solidFill>
                <a:effectLst/>
                <a:latin typeface="Arial" panose="020B0604020202020204" pitchFamily="34" charset="0"/>
              </a:rPr>
              <a:t>-E zu einer Reduzierung oder einem Verschwinden der so genannten Toten Zone (unerreichbares Gebiet zwischen Boden- und Raumwelle).</a:t>
            </a:r>
          </a:p>
          <a:p>
            <a:pPr algn="just"/>
            <a:r>
              <a:rPr lang="de-AT" sz="2100" b="0" i="0" u="none" strike="noStrike" dirty="0">
                <a:solidFill>
                  <a:srgbClr val="222222"/>
                </a:solidFill>
                <a:effectLst/>
                <a:latin typeface="Arial" panose="020B0604020202020204" pitchFamily="34" charset="0"/>
              </a:rPr>
              <a:t>Ein Ansteigen der Ionisierung durch </a:t>
            </a:r>
            <a:r>
              <a:rPr lang="de-AT" sz="2100" b="0" i="0" u="none" strike="noStrike" dirty="0" err="1">
                <a:solidFill>
                  <a:srgbClr val="222222"/>
                </a:solidFill>
                <a:effectLst/>
                <a:latin typeface="Arial" panose="020B0604020202020204" pitchFamily="34" charset="0"/>
              </a:rPr>
              <a:t>Sporadic</a:t>
            </a:r>
            <a:r>
              <a:rPr lang="de-AT" sz="2100" b="0" i="0" u="none" strike="noStrike" dirty="0">
                <a:solidFill>
                  <a:srgbClr val="222222"/>
                </a:solidFill>
                <a:effectLst/>
                <a:latin typeface="Arial" panose="020B0604020202020204" pitchFamily="34" charset="0"/>
              </a:rPr>
              <a:t>-E führt dazu, dass bei hohen KW-Frequenzen auch Sender in geringerer Entfernung empfangen werden können. Diese Reduzierung der Toten Zone ist gleichbedeutend mit einem Anstieg der maximal brauchbaren Frequenz (</a:t>
            </a:r>
            <a:r>
              <a:rPr lang="de-AT" sz="2100" b="0" i="0" u="none" strike="noStrike" dirty="0">
                <a:solidFill>
                  <a:srgbClr val="0645AD"/>
                </a:solidFill>
                <a:effectLst/>
                <a:latin typeface="Arial" panose="020B0604020202020204" pitchFamily="34" charset="0"/>
                <a:hlinkClick r:id="rId5" tooltip="Maximum Usable Frequency"/>
              </a:rPr>
              <a:t>MUF</a:t>
            </a:r>
            <a:r>
              <a:rPr lang="de-AT" sz="2100" b="0" i="0" u="none" strike="noStrike" dirty="0">
                <a:solidFill>
                  <a:srgbClr val="222222"/>
                </a:solidFill>
                <a:effectLst/>
                <a:latin typeface="Arial" panose="020B0604020202020204" pitchFamily="34" charset="0"/>
              </a:rPr>
              <a:t>). In den Frequenzbereichen oberhalb 30 MHz spricht man dann von Überreichweiten. Je höher die Frequenz, desto seltener kommt es allerdings zu brauchbaren Ausbreitungsbedingungen. Wenige Male im Jahr ist z. B. das UKW-Rundfunkband bei 100 MHz, bzw. das </a:t>
            </a:r>
            <a:r>
              <a:rPr lang="de-AT" sz="2100" b="0" i="0" u="none" strike="noStrike" dirty="0">
                <a:solidFill>
                  <a:srgbClr val="0645AD"/>
                </a:solidFill>
                <a:effectLst/>
                <a:latin typeface="Arial" panose="020B0604020202020204" pitchFamily="34" charset="0"/>
                <a:hlinkClick r:id="rId6" tooltip="2-Meter-Band"/>
              </a:rPr>
              <a:t>2-m-Amateurfunkband</a:t>
            </a:r>
            <a:r>
              <a:rPr lang="de-AT" sz="2100" b="0" i="0" u="none" strike="noStrike" dirty="0">
                <a:solidFill>
                  <a:srgbClr val="222222"/>
                </a:solidFill>
                <a:effectLst/>
                <a:latin typeface="Arial" panose="020B0604020202020204" pitchFamily="34" charset="0"/>
              </a:rPr>
              <a:t> bei 144 MHz, betroffen. </a:t>
            </a:r>
          </a:p>
        </p:txBody>
      </p:sp>
    </p:spTree>
    <p:extLst>
      <p:ext uri="{BB962C8B-B14F-4D97-AF65-F5344CB8AC3E}">
        <p14:creationId xmlns:p14="http://schemas.microsoft.com/office/powerpoint/2010/main" val="275281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CC5F275-A1B5-45B5-B51F-E031556A9963}"/>
              </a:ext>
            </a:extLst>
          </p:cNvPr>
          <p:cNvPicPr>
            <a:picLocks noChangeAspect="1"/>
          </p:cNvPicPr>
          <p:nvPr/>
        </p:nvPicPr>
        <p:blipFill>
          <a:blip r:embed="rId2"/>
          <a:stretch>
            <a:fillRect/>
          </a:stretch>
        </p:blipFill>
        <p:spPr>
          <a:xfrm>
            <a:off x="914361" y="489473"/>
            <a:ext cx="7838739" cy="5879054"/>
          </a:xfrm>
          <a:prstGeom prst="rect">
            <a:avLst/>
          </a:prstGeom>
        </p:spPr>
      </p:pic>
      <p:sp>
        <p:nvSpPr>
          <p:cNvPr id="3" name="Textfeld 2">
            <a:extLst>
              <a:ext uri="{FF2B5EF4-FFF2-40B4-BE49-F238E27FC236}">
                <a16:creationId xmlns:a16="http://schemas.microsoft.com/office/drawing/2014/main" id="{6626DD92-10D5-4CEC-968B-F73D51DD6849}"/>
              </a:ext>
            </a:extLst>
          </p:cNvPr>
          <p:cNvSpPr txBox="1"/>
          <p:nvPr/>
        </p:nvSpPr>
        <p:spPr>
          <a:xfrm>
            <a:off x="8832612" y="1003852"/>
            <a:ext cx="3670841" cy="4524315"/>
          </a:xfrm>
          <a:prstGeom prst="rect">
            <a:avLst/>
          </a:prstGeom>
          <a:noFill/>
        </p:spPr>
        <p:txBody>
          <a:bodyPr wrap="square" rtlCol="0">
            <a:spAutoFit/>
          </a:bodyPr>
          <a:lstStyle/>
          <a:p>
            <a:r>
              <a:rPr lang="de-AT" sz="1600" b="1" dirty="0">
                <a:solidFill>
                  <a:srgbClr val="FF0000"/>
                </a:solidFill>
              </a:rPr>
              <a:t>Wie komme ich zu </a:t>
            </a:r>
            <a:r>
              <a:rPr lang="de-AT" sz="1600" b="1" dirty="0" err="1">
                <a:solidFill>
                  <a:srgbClr val="FF0000"/>
                </a:solidFill>
              </a:rPr>
              <a:t>Sporadic</a:t>
            </a:r>
            <a:r>
              <a:rPr lang="de-AT" sz="1600" b="1" dirty="0">
                <a:solidFill>
                  <a:srgbClr val="FF0000"/>
                </a:solidFill>
              </a:rPr>
              <a:t>-E QSO</a:t>
            </a:r>
          </a:p>
          <a:p>
            <a:endParaRPr lang="de-AT" sz="1600" b="1" dirty="0"/>
          </a:p>
          <a:p>
            <a:r>
              <a:rPr lang="de-AT" sz="1600" b="1" dirty="0"/>
              <a:t>Bandbeobachtung 144.300  auf FM</a:t>
            </a:r>
          </a:p>
          <a:p>
            <a:r>
              <a:rPr lang="de-AT" sz="1600" b="1" dirty="0"/>
              <a:t>warten bis der </a:t>
            </a:r>
            <a:r>
              <a:rPr lang="de-AT" sz="1600" b="1" dirty="0" err="1"/>
              <a:t>Squelsch</a:t>
            </a:r>
            <a:r>
              <a:rPr lang="de-AT" sz="1600" b="1" dirty="0"/>
              <a:t> aufgeht.</a:t>
            </a:r>
          </a:p>
          <a:p>
            <a:endParaRPr lang="de-AT" sz="1600" b="1" dirty="0"/>
          </a:p>
          <a:p>
            <a:r>
              <a:rPr lang="de-AT" sz="1600" b="1" dirty="0"/>
              <a:t>Internet: </a:t>
            </a:r>
            <a:r>
              <a:rPr lang="de-AT" sz="1600" b="1" dirty="0">
                <a:hlinkClick r:id="rId3"/>
              </a:rPr>
              <a:t>www.VHFDX.EU</a:t>
            </a:r>
            <a:r>
              <a:rPr lang="de-AT" sz="1600" b="1" dirty="0"/>
              <a:t>.......</a:t>
            </a:r>
          </a:p>
          <a:p>
            <a:endParaRPr lang="de-AT" sz="1600" b="1" dirty="0"/>
          </a:p>
          <a:p>
            <a:r>
              <a:rPr lang="de-AT" sz="1600" b="1" dirty="0"/>
              <a:t>Fernsehband 1 beobachten</a:t>
            </a:r>
          </a:p>
          <a:p>
            <a:endParaRPr lang="de-AT" sz="1600" b="1" dirty="0"/>
          </a:p>
          <a:p>
            <a:r>
              <a:rPr lang="de-AT" sz="1600" b="1" dirty="0"/>
              <a:t>Habe insgesamt nicht ganz</a:t>
            </a:r>
          </a:p>
          <a:p>
            <a:r>
              <a:rPr lang="de-AT" sz="1600" b="1" dirty="0"/>
              <a:t>100 Großfelder gearbeitet.</a:t>
            </a:r>
          </a:p>
          <a:p>
            <a:endParaRPr lang="de-AT" sz="1600" b="1" dirty="0"/>
          </a:p>
          <a:p>
            <a:r>
              <a:rPr lang="de-AT" sz="1600" b="1" dirty="0">
                <a:solidFill>
                  <a:srgbClr val="FF0000"/>
                </a:solidFill>
              </a:rPr>
              <a:t>Länder:</a:t>
            </a:r>
          </a:p>
          <a:p>
            <a:endParaRPr lang="de-AT" sz="1600" b="1" dirty="0"/>
          </a:p>
          <a:p>
            <a:r>
              <a:rPr lang="de-AT" sz="1600" b="1" dirty="0"/>
              <a:t>England, Frankreich, Portugal, Spanien(Mallorca, Kanarische Inseln)</a:t>
            </a:r>
          </a:p>
          <a:p>
            <a:r>
              <a:rPr lang="de-AT" sz="1600" b="1" dirty="0"/>
              <a:t>Bulgarien, Rumänien, Griechenland, Türkei, Malta, Ukraine, Russland</a:t>
            </a:r>
          </a:p>
        </p:txBody>
      </p:sp>
    </p:spTree>
    <p:extLst>
      <p:ext uri="{BB962C8B-B14F-4D97-AF65-F5344CB8AC3E}">
        <p14:creationId xmlns:p14="http://schemas.microsoft.com/office/powerpoint/2010/main" val="100691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04BF3F1-420C-44EB-AC47-E0147FE57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57" y="339811"/>
            <a:ext cx="10983783" cy="6178378"/>
          </a:xfrm>
          <a:prstGeom prst="rect">
            <a:avLst/>
          </a:prstGeom>
        </p:spPr>
      </p:pic>
    </p:spTree>
    <p:extLst>
      <p:ext uri="{BB962C8B-B14F-4D97-AF65-F5344CB8AC3E}">
        <p14:creationId xmlns:p14="http://schemas.microsoft.com/office/powerpoint/2010/main" val="28294552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Breitbild</PresentationFormat>
  <Paragraphs>26</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 Linsmaier</dc:creator>
  <cp:lastModifiedBy>Johann Linsmaier</cp:lastModifiedBy>
  <cp:revision>14</cp:revision>
  <dcterms:created xsi:type="dcterms:W3CDTF">2020-01-15T19:16:29Z</dcterms:created>
  <dcterms:modified xsi:type="dcterms:W3CDTF">2020-01-16T13:21:38Z</dcterms:modified>
</cp:coreProperties>
</file>